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1" r:id="rId3"/>
    <p:sldId id="322" r:id="rId4"/>
    <p:sldId id="323" r:id="rId5"/>
    <p:sldId id="325" r:id="rId6"/>
    <p:sldId id="342" r:id="rId7"/>
    <p:sldId id="326" r:id="rId8"/>
    <p:sldId id="341" r:id="rId9"/>
    <p:sldId id="332" r:id="rId10"/>
    <p:sldId id="340" r:id="rId11"/>
    <p:sldId id="333" r:id="rId12"/>
    <p:sldId id="334" r:id="rId13"/>
    <p:sldId id="327" r:id="rId14"/>
    <p:sldId id="329" r:id="rId15"/>
    <p:sldId id="330" r:id="rId16"/>
    <p:sldId id="343" r:id="rId17"/>
    <p:sldId id="344" r:id="rId18"/>
  </p:sldIdLst>
  <p:sldSz cx="9144000" cy="6858000" type="letter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defRPr sz="2600" kern="1200">
        <a:solidFill>
          <a:schemeClr val="tx2"/>
        </a:solidFill>
        <a:latin typeface="Formata BQ Regular" pitchFamily="50" charset="0"/>
        <a:ea typeface="ＭＳ Ｐゴシック" pitchFamily="34" charset="-128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defRPr sz="2600" kern="1200">
        <a:solidFill>
          <a:schemeClr val="tx2"/>
        </a:solidFill>
        <a:latin typeface="Formata BQ Regular" pitchFamily="50" charset="0"/>
        <a:ea typeface="ＭＳ Ｐゴシック" pitchFamily="34" charset="-128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defRPr sz="2600" kern="1200">
        <a:solidFill>
          <a:schemeClr val="tx2"/>
        </a:solidFill>
        <a:latin typeface="Formata BQ Regular" pitchFamily="50" charset="0"/>
        <a:ea typeface="ＭＳ Ｐゴシック" pitchFamily="34" charset="-128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defRPr sz="2600" kern="1200">
        <a:solidFill>
          <a:schemeClr val="tx2"/>
        </a:solidFill>
        <a:latin typeface="Formata BQ Regular" pitchFamily="50" charset="0"/>
        <a:ea typeface="ＭＳ Ｐゴシック" pitchFamily="34" charset="-128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defRPr sz="2600" kern="1200">
        <a:solidFill>
          <a:schemeClr val="tx2"/>
        </a:solidFill>
        <a:latin typeface="Formata BQ Regular" pitchFamily="50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tx2"/>
        </a:solidFill>
        <a:latin typeface="Formata BQ Regular" pitchFamily="50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tx2"/>
        </a:solidFill>
        <a:latin typeface="Formata BQ Regular" pitchFamily="50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tx2"/>
        </a:solidFill>
        <a:latin typeface="Formata BQ Regular" pitchFamily="50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tx2"/>
        </a:solidFill>
        <a:latin typeface="Formata BQ Regular" pitchFamily="50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FFFFCC"/>
    <a:srgbClr val="CE0026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-90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64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ED0AA9B-5E27-4B6F-A02D-77FFDABC39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BE05A25-E2C8-484E-AE63-2C672826D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5791C6-FAAA-4A9C-AE9A-C94581A3BE0B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0286B9-0213-462B-806E-0878DC70D585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4181475"/>
            <a:ext cx="6743700" cy="4772025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intropage_pr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/>
          <p:cNvSpPr txBox="1">
            <a:spLocks noChangeArrowheads="1"/>
          </p:cNvSpPr>
          <p:nvPr userDrawn="1"/>
        </p:nvSpPr>
        <p:spPr bwMode="auto">
          <a:xfrm>
            <a:off x="561975" y="6067425"/>
            <a:ext cx="32575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eaLnBrk="0" hangingPunct="0">
              <a:defRPr sz="2600">
                <a:solidFill>
                  <a:schemeClr val="tx2"/>
                </a:solidFill>
                <a:latin typeface="Formata BQ Regular" pitchFamily="50" charset="0"/>
                <a:ea typeface="ＭＳ Ｐゴシック" pitchFamily="34" charset="-128"/>
              </a:defRPr>
            </a:lvl1pPr>
            <a:lvl2pPr marL="742950" indent="-285750" eaLnBrk="0" hangingPunct="0">
              <a:defRPr sz="2600">
                <a:solidFill>
                  <a:schemeClr val="tx2"/>
                </a:solidFill>
                <a:latin typeface="Formata BQ Regular" pitchFamily="50" charset="0"/>
                <a:ea typeface="ＭＳ Ｐゴシック" pitchFamily="34" charset="-128"/>
              </a:defRPr>
            </a:lvl2pPr>
            <a:lvl3pPr marL="1143000" indent="-228600" eaLnBrk="0" hangingPunct="0">
              <a:defRPr sz="2600">
                <a:solidFill>
                  <a:schemeClr val="tx2"/>
                </a:solidFill>
                <a:latin typeface="Formata BQ Regular" pitchFamily="50" charset="0"/>
                <a:ea typeface="ＭＳ Ｐゴシック" pitchFamily="34" charset="-128"/>
              </a:defRPr>
            </a:lvl3pPr>
            <a:lvl4pPr marL="1600200" indent="-228600" eaLnBrk="0" hangingPunct="0">
              <a:defRPr sz="2600">
                <a:solidFill>
                  <a:schemeClr val="tx2"/>
                </a:solidFill>
                <a:latin typeface="Formata BQ Regular" pitchFamily="50" charset="0"/>
                <a:ea typeface="ＭＳ Ｐゴシック" pitchFamily="34" charset="-128"/>
              </a:defRPr>
            </a:lvl4pPr>
            <a:lvl5pPr marL="2057400" indent="-228600" eaLnBrk="0" hangingPunct="0">
              <a:defRPr sz="2600">
                <a:solidFill>
                  <a:schemeClr val="tx2"/>
                </a:solidFill>
                <a:latin typeface="Formata BQ Regular" pitchFamily="50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ormata BQ Regular" pitchFamily="50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ormata BQ Regular" pitchFamily="50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ormata BQ Regular" pitchFamily="50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ormata BQ Regular" pitchFamily="50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dirty="0" smtClean="0">
                <a:solidFill>
                  <a:schemeClr val="bg1"/>
                </a:solidFill>
                <a:latin typeface="Georgia" pitchFamily="18" charset="0"/>
              </a:rPr>
              <a:t>Department of Communication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Assessing Illness Uncertainty and Relationship Characteristics in Communicating About Chronic Health Conditions: Predictors of Ongoing Disclosure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90BC1-8BA5-4FEE-8AB3-8AFAD39F72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EC27D-4E71-4F25-9F3E-86A5F2CD4D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29EB2-75FF-44F5-A123-481202B74B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9B91A-AC2C-41B9-84BE-1DA238C05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E41B9-BD38-4F02-B496-963DE0B22D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423B4-4AF9-4892-ADE0-4EE24EB338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47FB-BD55-40C4-96FD-D0FBFF63C0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A3447-9C38-40E5-8F46-433140A997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1381B-FC4B-44CC-9C44-E46B27D8E6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3F0CF-3393-4808-BFD1-0A0B41333C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F5F5F"/>
                </a:solidFill>
                <a:latin typeface="FormataBQ-Regular" pitchFamily="50" charset="0"/>
              </a:defRPr>
            </a:lvl1pPr>
          </a:lstStyle>
          <a:p>
            <a:pPr>
              <a:defRPr/>
            </a:pPr>
            <a:fld id="{FB92C9B8-ECF3-4B52-9A59-38CCF54E7F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7" descr="RU_units-banner_red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7416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57200" y="6248400"/>
            <a:ext cx="228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2"/>
                </a:solidFill>
                <a:latin typeface="Formata BQ Regular" pitchFamily="50" charset="0"/>
                <a:ea typeface="ＭＳ Ｐゴシック" pitchFamily="34" charset="-128"/>
              </a:defRPr>
            </a:lvl1pPr>
            <a:lvl2pPr marL="742950" indent="-285750" eaLnBrk="0" hangingPunct="0">
              <a:defRPr sz="2600">
                <a:solidFill>
                  <a:schemeClr val="tx2"/>
                </a:solidFill>
                <a:latin typeface="Formata BQ Regular" pitchFamily="50" charset="0"/>
                <a:ea typeface="ＭＳ Ｐゴシック" pitchFamily="34" charset="-128"/>
              </a:defRPr>
            </a:lvl2pPr>
            <a:lvl3pPr marL="1143000" indent="-228600" eaLnBrk="0" hangingPunct="0">
              <a:defRPr sz="2600">
                <a:solidFill>
                  <a:schemeClr val="tx2"/>
                </a:solidFill>
                <a:latin typeface="Formata BQ Regular" pitchFamily="50" charset="0"/>
                <a:ea typeface="ＭＳ Ｐゴシック" pitchFamily="34" charset="-128"/>
              </a:defRPr>
            </a:lvl3pPr>
            <a:lvl4pPr marL="1600200" indent="-228600" eaLnBrk="0" hangingPunct="0">
              <a:defRPr sz="2600">
                <a:solidFill>
                  <a:schemeClr val="tx2"/>
                </a:solidFill>
                <a:latin typeface="Formata BQ Regular" pitchFamily="50" charset="0"/>
                <a:ea typeface="ＭＳ Ｐゴシック" pitchFamily="34" charset="-128"/>
              </a:defRPr>
            </a:lvl4pPr>
            <a:lvl5pPr marL="2057400" indent="-228600" eaLnBrk="0" hangingPunct="0">
              <a:defRPr sz="2600">
                <a:solidFill>
                  <a:schemeClr val="tx2"/>
                </a:solidFill>
                <a:latin typeface="Formata BQ Regular" pitchFamily="50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ormata BQ Regular" pitchFamily="50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ormata BQ Regular" pitchFamily="50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ormata BQ Regular" pitchFamily="50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ormata BQ Regular" pitchFamily="50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endParaRPr lang="en-US" sz="1400" dirty="0" smtClean="0">
              <a:solidFill>
                <a:srgbClr val="5F5F5F"/>
              </a:solidFill>
              <a:latin typeface="FormataBQ-Regular" pitchFamily="50" charset="0"/>
            </a:endParaRPr>
          </a:p>
        </p:txBody>
      </p:sp>
      <p:sp>
        <p:nvSpPr>
          <p:cNvPr id="1031" name="Text Box 13"/>
          <p:cNvSpPr txBox="1">
            <a:spLocks noChangeArrowheads="1"/>
          </p:cNvSpPr>
          <p:nvPr userDrawn="1"/>
        </p:nvSpPr>
        <p:spPr bwMode="auto">
          <a:xfrm>
            <a:off x="5553075" y="0"/>
            <a:ext cx="35909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285750" eaLnBrk="0" hangingPunct="0">
              <a:defRPr sz="2600">
                <a:solidFill>
                  <a:schemeClr val="tx2"/>
                </a:solidFill>
                <a:latin typeface="Formata BQ Regular" pitchFamily="50" charset="0"/>
                <a:ea typeface="ＭＳ Ｐゴシック" pitchFamily="34" charset="-128"/>
              </a:defRPr>
            </a:lvl1pPr>
            <a:lvl2pPr marL="742950" indent="-285750" eaLnBrk="0" hangingPunct="0">
              <a:defRPr sz="2600">
                <a:solidFill>
                  <a:schemeClr val="tx2"/>
                </a:solidFill>
                <a:latin typeface="Formata BQ Regular" pitchFamily="50" charset="0"/>
                <a:ea typeface="ＭＳ Ｐゴシック" pitchFamily="34" charset="-128"/>
              </a:defRPr>
            </a:lvl2pPr>
            <a:lvl3pPr marL="1143000" indent="-228600" eaLnBrk="0" hangingPunct="0">
              <a:defRPr sz="2600">
                <a:solidFill>
                  <a:schemeClr val="tx2"/>
                </a:solidFill>
                <a:latin typeface="Formata BQ Regular" pitchFamily="50" charset="0"/>
                <a:ea typeface="ＭＳ Ｐゴシック" pitchFamily="34" charset="-128"/>
              </a:defRPr>
            </a:lvl3pPr>
            <a:lvl4pPr marL="1600200" indent="-228600" eaLnBrk="0" hangingPunct="0">
              <a:defRPr sz="2600">
                <a:solidFill>
                  <a:schemeClr val="tx2"/>
                </a:solidFill>
                <a:latin typeface="Formata BQ Regular" pitchFamily="50" charset="0"/>
                <a:ea typeface="ＭＳ Ｐゴシック" pitchFamily="34" charset="-128"/>
              </a:defRPr>
            </a:lvl4pPr>
            <a:lvl5pPr marL="2057400" indent="-228600" eaLnBrk="0" hangingPunct="0">
              <a:defRPr sz="2600">
                <a:solidFill>
                  <a:schemeClr val="tx2"/>
                </a:solidFill>
                <a:latin typeface="Formata BQ Regular" pitchFamily="50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ormata BQ Regular" pitchFamily="50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ormata BQ Regular" pitchFamily="50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ormata BQ Regular" pitchFamily="50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ormata BQ Regular" pitchFamily="50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Department of Communication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175" y="1666875"/>
            <a:ext cx="8604250" cy="2000250"/>
          </a:xfrm>
        </p:spPr>
        <p:txBody>
          <a:bodyPr/>
          <a:lstStyle/>
          <a:p>
            <a:pPr eaLnBrk="1" hangingPunct="1"/>
            <a:r>
              <a:rPr lang="en-US" sz="2800" b="1" smtClean="0">
                <a:ea typeface="ＭＳ Ｐゴシック" pitchFamily="34" charset="-128"/>
              </a:rPr>
              <a:t>Developing A Brief Media Literacy Intervention Targeting Adolescent Alcohol Use: The Impact of Formative Research</a:t>
            </a:r>
            <a:r>
              <a:rPr lang="en-US" sz="2800" smtClean="0">
                <a:ea typeface="ＭＳ Ｐゴシック" pitchFamily="34" charset="-128"/>
              </a:rPr>
              <a:t/>
            </a:r>
            <a:br>
              <a:rPr lang="en-US" sz="2800" smtClean="0">
                <a:ea typeface="ＭＳ Ｐゴシック" pitchFamily="34" charset="-128"/>
              </a:rPr>
            </a:br>
            <a:endParaRPr lang="en-US" sz="2600" smtClean="0">
              <a:latin typeface="Albertus Extra Bold" pitchFamily="34" charset="0"/>
              <a:ea typeface="ＭＳ Ｐゴシック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" y="3352800"/>
            <a:ext cx="8709025" cy="2228850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K</a:t>
            </a:r>
            <a:r>
              <a:rPr lang="en-US" sz="1800" smtClean="0">
                <a:ea typeface="ＭＳ Ｐゴシック" pitchFamily="34" charset="-128"/>
              </a:rPr>
              <a:t>athryn Greene,  Rutgers University</a:t>
            </a:r>
          </a:p>
          <a:p>
            <a:r>
              <a:rPr lang="en-US" sz="1800" smtClean="0">
                <a:ea typeface="ＭＳ Ｐゴシック" pitchFamily="34" charset="-128"/>
              </a:rPr>
              <a:t>Elvira Elek, RTI International</a:t>
            </a:r>
          </a:p>
          <a:p>
            <a:r>
              <a:rPr lang="en-US" sz="1800" smtClean="0">
                <a:ea typeface="ＭＳ Ｐゴシック" pitchFamily="34" charset="-128"/>
              </a:rPr>
              <a:t>Kate Magsamen-Conrad, Rutgers University</a:t>
            </a:r>
          </a:p>
          <a:p>
            <a:r>
              <a:rPr lang="en-US" sz="1800" smtClean="0">
                <a:ea typeface="ＭＳ Ｐゴシック" pitchFamily="34" charset="-128"/>
              </a:rPr>
              <a:t>Smita C. Banerjee, Memorial Sloan-Kettering Cancer Center</a:t>
            </a:r>
          </a:p>
          <a:p>
            <a:r>
              <a:rPr lang="en-US" sz="1800" smtClean="0">
                <a:ea typeface="ＭＳ Ｐゴシック" pitchFamily="34" charset="-128"/>
              </a:rPr>
              <a:t>Michael Hecht, Pennsylvania State University</a:t>
            </a:r>
          </a:p>
          <a:p>
            <a:r>
              <a:rPr lang="en-US" sz="1800" smtClean="0">
                <a:ea typeface="ＭＳ Ｐゴシック" pitchFamily="34" charset="-128"/>
              </a:rPr>
              <a:t>Itzhak Yanovitzky, Rutgers University</a:t>
            </a:r>
          </a:p>
          <a:p>
            <a:pPr algn="l"/>
            <a:r>
              <a:rPr lang="en-US" sz="1800" smtClean="0">
                <a:ea typeface="ＭＳ Ｐゴシック" pitchFamily="34" charset="-128"/>
              </a:rPr>
              <a:t>Funded by NIDA R21DA027146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Phase 2: Open-ended Feedback 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Pilot feedback also indicated a need to provide more balance in the presentation of pro- and anti-alcohol ads, revise the timing of the lesson, and modify some of the language used.  </a:t>
            </a:r>
          </a:p>
          <a:p>
            <a:r>
              <a:rPr lang="en-US" smtClean="0">
                <a:ea typeface="ＭＳ Ｐゴシック" pitchFamily="34" charset="-128"/>
              </a:rPr>
              <a:t>Mentors recommended that two ads in the activities section be eliminated (of nearly 50 ads), and we found replacement ads.  </a:t>
            </a:r>
          </a:p>
          <a:p>
            <a:r>
              <a:rPr lang="en-US" smtClean="0">
                <a:ea typeface="ＭＳ Ｐゴシック" pitchFamily="34" charset="-128"/>
              </a:rPr>
              <a:t>Mentors recommended that some of the main curriculum ads (n = 9) be changed to non-alcohol ads (all activity ads are alcohol based), and about half of them were replaced with non-beer advertisements (e.g., Coke, Chevy) to better balance the curriculum. 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C172C7-4566-41C7-915E-885A21DABD8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Phase 3: Mentor interviews</a:t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2400" smtClean="0">
                <a:ea typeface="ＭＳ Ｐゴシック" pitchFamily="34" charset="-128"/>
              </a:rPr>
              <a:t>Method</a:t>
            </a:r>
          </a:p>
          <a:p>
            <a:pPr marL="400050" lvl="1" indent="0"/>
            <a:r>
              <a:rPr lang="en-US" sz="2000" smtClean="0">
                <a:ea typeface="ＭＳ Ｐゴシック" pitchFamily="34" charset="-128"/>
              </a:rPr>
              <a:t>Six months later, six teachers/mentors working with the target population participated in in-depth telephone interviews regarding the curriculum and student participation. </a:t>
            </a:r>
          </a:p>
          <a:p>
            <a:pPr marL="400050" lvl="1" indent="0"/>
            <a:endParaRPr lang="en-US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r>
              <a:rPr lang="en-US" sz="2400" smtClean="0">
                <a:ea typeface="ＭＳ Ｐゴシック" pitchFamily="34" charset="-128"/>
              </a:rPr>
              <a:t>Results</a:t>
            </a:r>
          </a:p>
          <a:p>
            <a:pPr marL="400050" lvl="1" indent="0"/>
            <a:r>
              <a:rPr lang="en-US" sz="2000" smtClean="0">
                <a:ea typeface="ＭＳ Ｐゴシック" pitchFamily="34" charset="-128"/>
              </a:rPr>
              <a:t>Identified how to best integrate the curriculum with the program setting and procedural issues related to timing and completion of online surveys.  </a:t>
            </a:r>
          </a:p>
          <a:p>
            <a:pPr marL="400050" lvl="1" indent="0"/>
            <a:r>
              <a:rPr lang="en-US" sz="2000" smtClean="0">
                <a:ea typeface="ＭＳ Ｐゴシック" pitchFamily="34" charset="-128"/>
              </a:rPr>
              <a:t>Feedback on students</a:t>
            </a:r>
            <a:r>
              <a:rPr lang="en-US" altLang="en-US" sz="2000" smtClean="0">
                <a:ea typeface="ＭＳ Ｐゴシック" pitchFamily="34" charset="-128"/>
              </a:rPr>
              <a:t>’</a:t>
            </a:r>
            <a:r>
              <a:rPr lang="en-US" sz="2000" smtClean="0">
                <a:ea typeface="ＭＳ Ｐゴシック" pitchFamily="34" charset="-128"/>
              </a:rPr>
              <a:t> internet, incentives, and controls </a:t>
            </a:r>
          </a:p>
          <a:p>
            <a:pPr marL="400050" lvl="1" indent="0"/>
            <a:r>
              <a:rPr lang="en-US" sz="2000" smtClean="0">
                <a:ea typeface="ＭＳ Ｐゴシック" pitchFamily="34" charset="-128"/>
              </a:rPr>
              <a:t>Details about types of students who attend target program </a:t>
            </a:r>
          </a:p>
          <a:p>
            <a:pPr marL="0" indent="0"/>
            <a:endParaRPr lang="en-US" smtClean="0">
              <a:ea typeface="ＭＳ Ｐゴシック" pitchFamily="3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6286095-4753-49C5-971A-0342336DF51C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Phase 4: Student interviews: Measurement</a:t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>
                <a:ea typeface="ＭＳ Ｐゴシック" pitchFamily="34" charset="-128"/>
              </a:rPr>
              <a:t>Method</a:t>
            </a:r>
          </a:p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20 interviews with adolescents focused on wording changes to the measurement instruments, specific stimulus advertisements, and refinements to measure instructions. </a:t>
            </a:r>
          </a:p>
          <a:p>
            <a:pPr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ea typeface="ＭＳ Ｐゴシック" pitchFamily="34" charset="-128"/>
              </a:rPr>
              <a:t>Results</a:t>
            </a:r>
          </a:p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Provided a test of new measures, including "self-efficacy to counter-argue", "advertising skepticism", and "ad analysis skill based measure". </a:t>
            </a:r>
          </a:p>
          <a:p>
            <a:pPr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B31F2DB-EAA9-4C65-8708-BB4404564EDB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Phase 5: Student and teacher focus groups: Curriculum</a:t>
            </a: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Method: four focus groups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2000" dirty="0" smtClean="0">
                <a:ea typeface="ＭＳ Ｐゴシック" charset="0"/>
              </a:rPr>
              <a:t>10</a:t>
            </a:r>
            <a:r>
              <a:rPr lang="en-US" sz="2000" baseline="30000" dirty="0" smtClean="0">
                <a:ea typeface="ＭＳ Ｐゴシック" charset="0"/>
              </a:rPr>
              <a:t>th</a:t>
            </a:r>
            <a:r>
              <a:rPr lang="en-US" sz="2000" dirty="0" smtClean="0">
                <a:ea typeface="ＭＳ Ｐゴシック" charset="0"/>
              </a:rPr>
              <a:t> grade </a:t>
            </a:r>
            <a:r>
              <a:rPr lang="en-US" sz="2000" dirty="0">
                <a:ea typeface="ＭＳ Ｐゴシック" charset="0"/>
              </a:rPr>
              <a:t>students (2; 6 female students, 8 male students, mix ethnicity) </a:t>
            </a:r>
          </a:p>
          <a:p>
            <a:pPr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Teachers (2; group 1 = 7 teachers, group 2 = </a:t>
            </a:r>
            <a:r>
              <a:rPr lang="en-US" sz="2000" dirty="0" smtClean="0">
                <a:ea typeface="ＭＳ Ｐゴシック" charset="0"/>
              </a:rPr>
              <a:t>6 teachers; </a:t>
            </a:r>
            <a:r>
              <a:rPr lang="en-US" sz="2000" dirty="0">
                <a:ea typeface="ＭＳ Ｐゴシック" charset="0"/>
              </a:rPr>
              <a:t>both groups mix gender and ethnicity, ranging in age from </a:t>
            </a:r>
            <a:r>
              <a:rPr lang="en-US" sz="2000" dirty="0" smtClean="0">
                <a:ea typeface="ＭＳ Ｐゴシック" charset="0"/>
              </a:rPr>
              <a:t>late 20 </a:t>
            </a:r>
            <a:r>
              <a:rPr lang="en-US" altLang="ja-JP" sz="2000" dirty="0" smtClean="0">
                <a:ea typeface="ＭＳ Ｐゴシック" charset="0"/>
              </a:rPr>
              <a:t>to mid 50. </a:t>
            </a:r>
            <a:endParaRPr lang="en-US" altLang="ja-JP" sz="2000" dirty="0">
              <a:ea typeface="ＭＳ Ｐゴシック" charset="0"/>
            </a:endParaRPr>
          </a:p>
          <a:p>
            <a:pPr lvl="1">
              <a:spcBef>
                <a:spcPct val="0"/>
              </a:spcBef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Results</a:t>
            </a:r>
          </a:p>
          <a:p>
            <a:pPr marL="0" indent="0"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Specific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ads to incorporate (e.g., Pdiddy)</a:t>
            </a:r>
          </a:p>
          <a:p>
            <a:pPr marL="0" indent="0"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Activity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Sheets to improve involvement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 marL="0" indent="0"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C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larify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curriculum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procedures (and repetition)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 marL="0" indent="0"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Described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fits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with state curriculum standards and current courses</a:t>
            </a:r>
          </a:p>
          <a:p>
            <a:pPr lvl="1">
              <a:spcBef>
                <a:spcPct val="0"/>
              </a:spcBef>
              <a:buFontTx/>
              <a:buNone/>
              <a:defRPr/>
            </a:pPr>
            <a:endParaRPr lang="en-US" dirty="0">
              <a:ea typeface="ＭＳ Ｐゴシック" charset="0"/>
            </a:endParaRPr>
          </a:p>
          <a:p>
            <a:pPr lvl="1">
              <a:spcBef>
                <a:spcPct val="0"/>
              </a:spcBef>
              <a:buFontTx/>
              <a:buNone/>
              <a:defRPr/>
            </a:pPr>
            <a:endParaRPr lang="en-US" dirty="0">
              <a:ea typeface="ＭＳ Ｐゴシック" charset="0"/>
            </a:endParaRPr>
          </a:p>
          <a:p>
            <a:pPr lvl="1">
              <a:spcBef>
                <a:spcPct val="0"/>
              </a:spcBef>
              <a:buFontTx/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32F301A-0517-43C1-9473-4A025BE95BD8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Discussion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Multi-phase nature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Multi-method approach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Main intervention ongoing (April 2011), recently collected T2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T3 in September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B7EDC49-D832-4B77-91A8-319CAB109A78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Future Research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Media literacy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Brief interventions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Ensuring that interventions can be utilized by community partners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Future questions such as planning versus production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5DAE511-53C3-49E0-AA0B-E4D5A3DBDF4B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438" y="649288"/>
            <a:ext cx="7775575" cy="5832475"/>
          </a:xfrm>
        </p:spPr>
      </p:pic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3D41C64-746A-48B2-8C18-602269D0AD3E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715963"/>
            <a:ext cx="8229600" cy="5341937"/>
          </a:xfrm>
        </p:spPr>
        <p:txBody>
          <a:bodyPr/>
          <a:lstStyle/>
          <a:p>
            <a:endParaRPr lang="en-US" sz="3200" smtClean="0">
              <a:ea typeface="ＭＳ Ｐゴシック" pitchFamily="34" charset="-128"/>
            </a:endParaRPr>
          </a:p>
          <a:p>
            <a:r>
              <a:rPr lang="en-US" sz="3200" smtClean="0">
                <a:ea typeface="ＭＳ Ｐゴシック" pitchFamily="34" charset="-128"/>
              </a:rPr>
              <a:t>Questions?</a:t>
            </a:r>
          </a:p>
          <a:p>
            <a:endParaRPr lang="en-US" sz="3200" smtClean="0">
              <a:ea typeface="ＭＳ Ｐゴシック" pitchFamily="34" charset="-128"/>
            </a:endParaRPr>
          </a:p>
          <a:p>
            <a:endParaRPr lang="en-US" sz="3200" smtClean="0">
              <a:ea typeface="ＭＳ Ｐゴシック" pitchFamily="34" charset="-128"/>
            </a:endParaRPr>
          </a:p>
          <a:p>
            <a:r>
              <a:rPr lang="en-US" sz="3200" smtClean="0">
                <a:ea typeface="ＭＳ Ｐゴシック" pitchFamily="34" charset="-128"/>
              </a:rPr>
              <a:t>Contact</a:t>
            </a:r>
          </a:p>
          <a:p>
            <a:pPr lvl="1"/>
            <a:r>
              <a:rPr lang="en-US" sz="2800" smtClean="0">
                <a:ea typeface="ＭＳ Ｐゴシック" pitchFamily="34" charset="-128"/>
              </a:rPr>
              <a:t>klgreene@rutgers.edu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BEB5007-066F-4B17-964C-E36D93044A29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456DC3D-F7CB-4E05-850A-EC663F0C71F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1428750"/>
            <a:ext cx="8229600" cy="51657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>
                <a:ea typeface="ＭＳ Ｐゴシック" pitchFamily="34" charset="-128"/>
              </a:rPr>
              <a:t>Alcohol is the most widely used substance among America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s 	youth, higher than tobacco or illicit drugs </a:t>
            </a:r>
          </a:p>
          <a:p>
            <a:pPr eaLnBrk="1" hangingPunct="1">
              <a:spcBef>
                <a:spcPct val="0"/>
              </a:spcBef>
            </a:pPr>
            <a:endParaRPr lang="en-US" sz="240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smtClean="0">
                <a:ea typeface="ＭＳ Ｐゴシック" pitchFamily="34" charset="-128"/>
              </a:rPr>
              <a:t>Underage drinking leads to a variety of physical, 	emotional, and social consequences</a:t>
            </a:r>
          </a:p>
          <a:p>
            <a:pPr eaLnBrk="1" hangingPunct="1">
              <a:spcBef>
                <a:spcPct val="0"/>
              </a:spcBef>
            </a:pPr>
            <a:endParaRPr lang="en-US" sz="2400" smtClean="0">
              <a:ea typeface="ＭＳ Ｐゴシック" pitchFamily="34" charset="-128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200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smtClean="0">
                <a:ea typeface="ＭＳ Ｐゴシック" pitchFamily="34" charset="-128"/>
              </a:rPr>
              <a:t>Imperative to create interventions to prevent alcohol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Media Literacy (ML) Interventions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22263" y="1524000"/>
            <a:ext cx="8577262" cy="507047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smtClean="0">
                <a:ea typeface="ＭＳ Ｐゴシック" pitchFamily="34" charset="-128"/>
              </a:rPr>
              <a:t>New and promising avenue for prevention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400" smtClean="0">
              <a:ea typeface="ＭＳ Ｐゴシック" pitchFamily="34" charset="-128"/>
            </a:endParaRPr>
          </a:p>
          <a:p>
            <a:pPr lvl="1">
              <a:spcBef>
                <a:spcPct val="0"/>
              </a:spcBef>
            </a:pPr>
            <a:r>
              <a:rPr lang="en-US" sz="2000" smtClean="0">
                <a:ea typeface="ＭＳ Ｐゴシック" pitchFamily="34" charset="-128"/>
              </a:rPr>
              <a:t>ML expands traditional literacy and uses literacy tools to analyze media 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en-US" sz="2000" smtClean="0">
              <a:ea typeface="ＭＳ Ｐゴシック" pitchFamily="34" charset="-128"/>
            </a:endParaRPr>
          </a:p>
          <a:p>
            <a:pPr lvl="1">
              <a:spcBef>
                <a:spcPct val="0"/>
              </a:spcBef>
            </a:pPr>
            <a:r>
              <a:rPr lang="en-US" sz="2000" smtClean="0">
                <a:ea typeface="ＭＳ Ｐゴシック" pitchFamily="34" charset="-128"/>
              </a:rPr>
              <a:t>ML training includes analysis and production (or planning) components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ea typeface="ＭＳ Ｐゴシック" pitchFamily="34" charset="-128"/>
              </a:rPr>
              <a:t>ML training/interventions addressing alcohol</a:t>
            </a:r>
          </a:p>
          <a:p>
            <a:pPr lvl="1">
              <a:spcBef>
                <a:spcPct val="0"/>
              </a:spcBef>
            </a:pPr>
            <a:r>
              <a:rPr lang="en-US" sz="2000" smtClean="0">
                <a:ea typeface="ＭＳ Ｐゴシック" pitchFamily="34" charset="-128"/>
              </a:rPr>
              <a:t>Overall favorable results (i.e., reduction in alcohol-specific beliefs, 	attitudes, and intentions) for elemen. and middle school kids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en-US" sz="2000" smtClean="0">
              <a:ea typeface="ＭＳ Ｐゴシック" pitchFamily="34" charset="-128"/>
            </a:endParaRPr>
          </a:p>
          <a:p>
            <a:pPr lvl="1">
              <a:spcBef>
                <a:spcPct val="0"/>
              </a:spcBef>
            </a:pPr>
            <a:r>
              <a:rPr lang="en-US" sz="2000" smtClean="0">
                <a:ea typeface="ＭＳ Ｐゴシック" pitchFamily="34" charset="-128"/>
              </a:rPr>
              <a:t>Can improve cognitive resistance to alcohol ads</a:t>
            </a:r>
          </a:p>
          <a:p>
            <a:pPr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96808ED-A359-4E48-8DDD-AB22E221E0E9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Critiques of ML Interventions 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592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Lack of clarity about the causal process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No explanations of why and how the participants change attitude and/or 	behavior when exposed to these programs</a:t>
            </a:r>
          </a:p>
          <a:p>
            <a:pPr lvl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Failure to form students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 motivation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ML interventions generally fail to form students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 motivation to resist such influences (focus on knowledge or skill acquisition)</a:t>
            </a:r>
          </a:p>
          <a:p>
            <a:pPr lvl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Unclear optimal dosage and length of expected effects</a:t>
            </a:r>
          </a:p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Rarely tailored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Missing adequate tailoring to the cognitive capabilities and 	developmental stage of the target audience</a:t>
            </a:r>
          </a:p>
          <a:p>
            <a:pPr lvl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802EA58-6793-4ACF-944A-9A86DFEF024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Present Study: Curriculum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57175" y="1377950"/>
            <a:ext cx="8693150" cy="5280025"/>
          </a:xfrm>
        </p:spPr>
        <p:txBody>
          <a:bodyPr/>
          <a:lstStyle/>
          <a:p>
            <a:pPr marL="457200" indent="-457200">
              <a:spcBef>
                <a:spcPct val="0"/>
              </a:spcBef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Grounded </a:t>
            </a:r>
            <a:r>
              <a:rPr lang="en-US" dirty="0">
                <a:ea typeface="ＭＳ Ｐゴシック" charset="0"/>
                <a:cs typeface="ＭＳ Ｐゴシック" charset="0"/>
              </a:rPr>
              <a:t>in theories of persuasion and information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processing; designed </a:t>
            </a:r>
            <a:r>
              <a:rPr lang="en-US" dirty="0">
                <a:ea typeface="ＭＳ Ｐゴシック" charset="0"/>
                <a:cs typeface="ＭＳ Ｐゴシック" charset="0"/>
              </a:rPr>
              <a:t>to test hypotheses about the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process </a:t>
            </a:r>
            <a:r>
              <a:rPr lang="en-US" dirty="0">
                <a:ea typeface="ＭＳ Ｐゴシック" charset="0"/>
                <a:cs typeface="ＭＳ Ｐゴシック" charset="0"/>
              </a:rPr>
              <a:t>of cognitive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change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>
              <a:spcBef>
                <a:spcPct val="0"/>
              </a:spcBef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Produce evidence that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involving adolescents </a:t>
            </a:r>
            <a:r>
              <a:rPr lang="en-US" dirty="0">
                <a:ea typeface="ＭＳ Ｐゴシック" charset="0"/>
                <a:cs typeface="ＭＳ Ｐゴシック" charset="0"/>
              </a:rPr>
              <a:t>actively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in </a:t>
            </a:r>
            <a:r>
              <a:rPr lang="en-US" dirty="0">
                <a:ea typeface="ＭＳ Ｐゴシック" charset="0"/>
                <a:cs typeface="ＭＳ Ｐゴシック" charset="0"/>
              </a:rPr>
              <a:t>	generating messages provides a more powerful strategy of 	using ML in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prevention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>
              <a:spcBef>
                <a:spcPct val="0"/>
              </a:spcBef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Feasibility of a brief ML intervention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(limited resources)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>
              <a:spcBef>
                <a:spcPct val="0"/>
              </a:spcBef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Develop a ML intervention that is mindful of the unique 	cognitive experiences of high-school students and test its 	efficacy against that of a standard media literacy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approach</a:t>
            </a:r>
          </a:p>
          <a:p>
            <a:pPr marL="457200" indent="-457200"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Planning versus analysis conditions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F2AE3A8-092E-486B-80CD-9BA3CDC952B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ea typeface="ＭＳ Ｐゴシック" pitchFamily="34" charset="-128"/>
              </a:rPr>
              <a:t>Structure of Curriculum (+ examples, discussion)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57175" y="1377950"/>
            <a:ext cx="8693150" cy="5280025"/>
          </a:xfrm>
        </p:spPr>
        <p:txBody>
          <a:bodyPr/>
          <a:lstStyle/>
          <a:p>
            <a:pPr marL="457200" indent="-457200">
              <a:spcBef>
                <a:spcPct val="0"/>
              </a:spcBef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Introduction</a:t>
            </a:r>
          </a:p>
          <a:p>
            <a:pPr marL="457200" indent="-457200"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>
              <a:spcBef>
                <a:spcPct val="0"/>
              </a:spcBef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arget audience, persuasion techniques (4 main ones), claims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>
              <a:spcBef>
                <a:spcPct val="0"/>
              </a:spcBef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Activity 1:  Analyze alcohol ad in group</a:t>
            </a:r>
          </a:p>
          <a:p>
            <a:pPr marL="457200" indent="-457200"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Counter-arguing or missing from ads, anti-ads</a:t>
            </a: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Attention, production techniques</a:t>
            </a: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Activity 2:  Planning anti-alcohol poster</a:t>
            </a: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Conclusion (and evaluation)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21623F5-CD26-4FB0-B0EF-8FDCCBDA4BF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8229600" cy="457200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Curriculum Ad to Generate Discussion</a:t>
            </a: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9219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192" b="8192"/>
          <a:stretch>
            <a:fillRect/>
          </a:stretch>
        </p:blipFill>
        <p:spPr>
          <a:xfrm>
            <a:off x="457200" y="1239838"/>
            <a:ext cx="8229600" cy="4832350"/>
          </a:xfrm>
        </p:spPr>
      </p:pic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74339E8-4918-43F5-AF99-6747A9E2E7E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Phase 1 – Pilot of preliminary curriculum: Students</a:t>
            </a: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ea typeface="ＭＳ Ｐゴシック" pitchFamily="34" charset="-128"/>
              </a:rPr>
              <a:t>Method</a:t>
            </a:r>
          </a:p>
          <a:p>
            <a:pPr>
              <a:spcBef>
                <a:spcPct val="0"/>
              </a:spcBef>
              <a:defRPr/>
            </a:pPr>
            <a:r>
              <a:rPr lang="en-US" sz="2000" dirty="0" smtClean="0">
                <a:ea typeface="ＭＳ Ｐゴシック" pitchFamily="34" charset="-128"/>
              </a:rPr>
              <a:t>149 10</a:t>
            </a:r>
            <a:r>
              <a:rPr lang="en-US" sz="2000" baseline="30000" dirty="0" smtClean="0">
                <a:ea typeface="ＭＳ Ｐゴシック" pitchFamily="34" charset="-128"/>
              </a:rPr>
              <a:t>th</a:t>
            </a:r>
            <a:r>
              <a:rPr lang="en-US" sz="2000" dirty="0" smtClean="0">
                <a:ea typeface="ＭＳ Ｐゴシック" pitchFamily="34" charset="-128"/>
              </a:rPr>
              <a:t> grade high school students (ages 14-16; </a:t>
            </a:r>
            <a:r>
              <a:rPr lang="en-US" sz="2000" i="1" dirty="0" smtClean="0">
                <a:ea typeface="ＭＳ Ｐゴシック" pitchFamily="34" charset="-128"/>
              </a:rPr>
              <a:t>M</a:t>
            </a:r>
            <a:r>
              <a:rPr lang="en-US" sz="2000" dirty="0" smtClean="0">
                <a:ea typeface="ＭＳ Ｐゴシック" pitchFamily="34" charset="-128"/>
              </a:rPr>
              <a:t> = 15.57, </a:t>
            </a:r>
            <a:r>
              <a:rPr lang="en-US" sz="2000" i="1" dirty="0" smtClean="0">
                <a:ea typeface="ＭＳ Ｐゴシック" pitchFamily="34" charset="-128"/>
              </a:rPr>
              <a:t>SD</a:t>
            </a:r>
            <a:r>
              <a:rPr lang="en-US" sz="2000" dirty="0" smtClean="0">
                <a:ea typeface="ＭＳ Ｐゴシック" pitchFamily="34" charset="-128"/>
              </a:rPr>
              <a:t> = .61) </a:t>
            </a:r>
          </a:p>
          <a:p>
            <a:pPr>
              <a:spcBef>
                <a:spcPct val="0"/>
              </a:spcBef>
              <a:defRPr/>
            </a:pPr>
            <a:r>
              <a:rPr lang="en-US" sz="2000" dirty="0" smtClean="0">
                <a:ea typeface="ＭＳ Ｐゴシック" pitchFamily="34" charset="-128"/>
              </a:rPr>
              <a:t>32 schools across Pennsylvania attending Leadership Institute</a:t>
            </a:r>
          </a:p>
          <a:p>
            <a:pPr>
              <a:spcBef>
                <a:spcPct val="0"/>
              </a:spcBef>
              <a:defRPr/>
            </a:pPr>
            <a:endParaRPr lang="en-US" sz="2000" dirty="0"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ea typeface="ＭＳ Ｐゴシック" pitchFamily="34" charset="-128"/>
              </a:rPr>
              <a:t>Results</a:t>
            </a:r>
          </a:p>
          <a:p>
            <a:pPr>
              <a:defRPr/>
            </a:pPr>
            <a:r>
              <a:rPr lang="en-US" sz="2000" dirty="0" smtClean="0">
                <a:ea typeface="ＭＳ Ｐゴシック" pitchFamily="34" charset="-128"/>
              </a:rPr>
              <a:t>The pilot poster planning students viewed the intervention as more novel (</a:t>
            </a:r>
            <a:r>
              <a:rPr lang="en-US" sz="2000" i="1" dirty="0" smtClean="0">
                <a:ea typeface="ＭＳ Ｐゴシック" pitchFamily="34" charset="-128"/>
              </a:rPr>
              <a:t>t</a:t>
            </a:r>
            <a:r>
              <a:rPr lang="en-US" sz="2000" dirty="0" smtClean="0">
                <a:ea typeface="ＭＳ Ｐゴシック" pitchFamily="34" charset="-128"/>
              </a:rPr>
              <a:t>(146) = -2.92, </a:t>
            </a:r>
            <a:r>
              <a:rPr lang="en-US" sz="2000" i="1" dirty="0" smtClean="0">
                <a:ea typeface="ＭＳ Ｐゴシック" pitchFamily="34" charset="-128"/>
              </a:rPr>
              <a:t>p</a:t>
            </a:r>
            <a:r>
              <a:rPr lang="en-US" sz="2000" dirty="0" smtClean="0">
                <a:ea typeface="ＭＳ Ｐゴシック" pitchFamily="34" charset="-128"/>
              </a:rPr>
              <a:t> &lt; .001) and more involving (</a:t>
            </a:r>
            <a:r>
              <a:rPr lang="en-US" sz="2000" i="1" dirty="0" smtClean="0">
                <a:ea typeface="ＭＳ Ｐゴシック" pitchFamily="34" charset="-128"/>
              </a:rPr>
              <a:t>t</a:t>
            </a:r>
            <a:r>
              <a:rPr lang="en-US" sz="2000" dirty="0" smtClean="0">
                <a:ea typeface="ＭＳ Ｐゴシック" pitchFamily="34" charset="-128"/>
              </a:rPr>
              <a:t>(146) = -2.23, </a:t>
            </a:r>
            <a:r>
              <a:rPr lang="en-US" sz="2000" i="1" dirty="0" smtClean="0">
                <a:ea typeface="ＭＳ Ｐゴシック" pitchFamily="34" charset="-128"/>
              </a:rPr>
              <a:t>p</a:t>
            </a:r>
            <a:r>
              <a:rPr lang="en-US" sz="2000" dirty="0" smtClean="0">
                <a:ea typeface="ＭＳ Ｐゴシック" pitchFamily="34" charset="-128"/>
              </a:rPr>
              <a:t> &lt; .01). </a:t>
            </a:r>
          </a:p>
          <a:p>
            <a:pPr>
              <a:defRPr/>
            </a:pPr>
            <a:r>
              <a:rPr lang="en-US" sz="2000" dirty="0" smtClean="0">
                <a:ea typeface="ＭＳ Ｐゴシック" pitchFamily="34" charset="-128"/>
              </a:rPr>
              <a:t>Perceptions of novelty and involvement were significantly correlated with perceived gain (novelty </a:t>
            </a:r>
            <a:r>
              <a:rPr lang="en-US" sz="2000" i="1" dirty="0" smtClean="0">
                <a:ea typeface="ＭＳ Ｐゴシック" pitchFamily="34" charset="-128"/>
              </a:rPr>
              <a:t>r</a:t>
            </a:r>
            <a:r>
              <a:rPr lang="en-US" sz="2000" dirty="0" smtClean="0">
                <a:ea typeface="ＭＳ Ｐゴシック" pitchFamily="34" charset="-128"/>
              </a:rPr>
              <a:t> = .18, involvement </a:t>
            </a:r>
            <a:r>
              <a:rPr lang="en-US" sz="2000" i="1" dirty="0" smtClean="0">
                <a:ea typeface="ＭＳ Ｐゴシック" pitchFamily="34" charset="-128"/>
              </a:rPr>
              <a:t>r</a:t>
            </a:r>
            <a:r>
              <a:rPr lang="en-US" sz="2000" dirty="0" smtClean="0">
                <a:ea typeface="ＭＳ Ｐゴシック" pitchFamily="34" charset="-128"/>
              </a:rPr>
              <a:t> = .41; </a:t>
            </a:r>
            <a:r>
              <a:rPr lang="en-US" sz="2000" i="1" dirty="0" smtClean="0">
                <a:ea typeface="ＭＳ Ｐゴシック" pitchFamily="34" charset="-128"/>
              </a:rPr>
              <a:t>p</a:t>
            </a:r>
            <a:r>
              <a:rPr lang="en-US" sz="2000" dirty="0" smtClean="0">
                <a:ea typeface="ＭＳ Ｐゴシック" pitchFamily="34" charset="-128"/>
              </a:rPr>
              <a:t> &lt; .001), reflectiveness (novelty </a:t>
            </a:r>
            <a:r>
              <a:rPr lang="en-US" sz="2000" i="1" dirty="0" smtClean="0">
                <a:ea typeface="ＭＳ Ｐゴシック" pitchFamily="34" charset="-128"/>
              </a:rPr>
              <a:t>r</a:t>
            </a:r>
            <a:r>
              <a:rPr lang="en-US" sz="2000" dirty="0" smtClean="0">
                <a:ea typeface="ＭＳ Ｐゴシック" pitchFamily="34" charset="-128"/>
              </a:rPr>
              <a:t> = .24, involvement </a:t>
            </a:r>
            <a:r>
              <a:rPr lang="en-US" sz="2000" i="1" dirty="0" smtClean="0">
                <a:ea typeface="ＭＳ Ｐゴシック" pitchFamily="34" charset="-128"/>
              </a:rPr>
              <a:t>r</a:t>
            </a:r>
            <a:r>
              <a:rPr lang="en-US" sz="2000" dirty="0" smtClean="0">
                <a:ea typeface="ＭＳ Ｐゴシック" pitchFamily="34" charset="-128"/>
              </a:rPr>
              <a:t> = .47; </a:t>
            </a:r>
            <a:r>
              <a:rPr lang="en-US" sz="2000" i="1" dirty="0" smtClean="0">
                <a:ea typeface="ＭＳ Ｐゴシック" pitchFamily="34" charset="-128"/>
              </a:rPr>
              <a:t>p</a:t>
            </a:r>
            <a:r>
              <a:rPr lang="en-US" sz="2000" dirty="0" smtClean="0">
                <a:ea typeface="ＭＳ Ｐゴシック" pitchFamily="34" charset="-128"/>
              </a:rPr>
              <a:t> &lt; .001), alcohol use intentions (involvement </a:t>
            </a:r>
            <a:r>
              <a:rPr lang="en-US" sz="2000" i="1" dirty="0" smtClean="0">
                <a:ea typeface="ＭＳ Ｐゴシック" pitchFamily="34" charset="-128"/>
              </a:rPr>
              <a:t>r</a:t>
            </a:r>
            <a:r>
              <a:rPr lang="en-US" sz="2000" dirty="0" smtClean="0">
                <a:ea typeface="ＭＳ Ｐゴシック" pitchFamily="34" charset="-128"/>
              </a:rPr>
              <a:t> = -.15, p &lt; .01), and alcohol expectancies (involvement </a:t>
            </a:r>
            <a:r>
              <a:rPr lang="en-US" sz="2000" i="1" dirty="0" smtClean="0">
                <a:ea typeface="ＭＳ Ｐゴシック" pitchFamily="34" charset="-128"/>
              </a:rPr>
              <a:t>r</a:t>
            </a:r>
            <a:r>
              <a:rPr lang="en-US" sz="2000" dirty="0" smtClean="0">
                <a:ea typeface="ＭＳ Ｐゴシック" pitchFamily="34" charset="-128"/>
              </a:rPr>
              <a:t> = -.16, </a:t>
            </a:r>
            <a:r>
              <a:rPr lang="en-US" sz="2000" i="1" dirty="0" smtClean="0">
                <a:ea typeface="ＭＳ Ｐゴシック" pitchFamily="34" charset="-128"/>
              </a:rPr>
              <a:t>p</a:t>
            </a:r>
            <a:r>
              <a:rPr lang="en-US" sz="2000" dirty="0" smtClean="0">
                <a:ea typeface="ＭＳ Ｐゴシック" pitchFamily="34" charset="-128"/>
              </a:rPr>
              <a:t> &lt; .01). </a:t>
            </a: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8B0C432-B1D6-4A09-BE47-A072CC4E5AE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Phase 2: Pilot of preliminary curriculum: Mentors</a:t>
            </a:r>
            <a:br>
              <a:rPr lang="en-US" sz="2400" smtClean="0">
                <a:ea typeface="ＭＳ Ｐゴシック" pitchFamily="34" charset="-128"/>
              </a:rPr>
            </a:b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46088" y="1512888"/>
            <a:ext cx="8229600" cy="45339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>
                <a:ea typeface="ＭＳ Ｐゴシック" pitchFamily="34" charset="-128"/>
              </a:rPr>
              <a:t>Method</a:t>
            </a:r>
          </a:p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Mentors accompany students (</a:t>
            </a:r>
            <a:r>
              <a:rPr lang="en-US" i="1" dirty="0" smtClean="0">
                <a:ea typeface="ＭＳ Ｐゴシック" pitchFamily="34" charset="-128"/>
              </a:rPr>
              <a:t>N</a:t>
            </a:r>
            <a:r>
              <a:rPr lang="en-US" dirty="0" smtClean="0">
                <a:ea typeface="ＭＳ Ｐゴシック" pitchFamily="34" charset="-128"/>
              </a:rPr>
              <a:t> = 40; ages 20 to 65, M = 37.38, </a:t>
            </a:r>
            <a:r>
              <a:rPr lang="en-US" i="1" dirty="0" smtClean="0">
                <a:ea typeface="ＭＳ Ｐゴシック" pitchFamily="34" charset="-128"/>
              </a:rPr>
              <a:t>SD</a:t>
            </a:r>
            <a:r>
              <a:rPr lang="en-US" dirty="0" smtClean="0">
                <a:ea typeface="ＭＳ Ｐゴシック" pitchFamily="34" charset="-128"/>
              </a:rPr>
              <a:t> = 13.05) also evaluated the curriculum. </a:t>
            </a:r>
          </a:p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Teachers (64%), counselors (14.5%), administrators (6.5%), youth agency workers (4%), or other </a:t>
            </a:r>
            <a:r>
              <a:rPr lang="en-US" dirty="0">
                <a:ea typeface="ＭＳ Ｐゴシック" pitchFamily="34" charset="-128"/>
              </a:rPr>
              <a:t>(11%), </a:t>
            </a:r>
            <a:r>
              <a:rPr lang="en-US" dirty="0" smtClean="0">
                <a:ea typeface="ＭＳ Ｐゴシック" pitchFamily="34" charset="-128"/>
              </a:rPr>
              <a:t>. 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ea typeface="ＭＳ Ｐゴシック" pitchFamily="34" charset="-128"/>
              </a:rPr>
              <a:t>Results</a:t>
            </a:r>
            <a:endParaRPr lang="en-US" sz="2400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sz="2000" dirty="0" smtClean="0">
                <a:ea typeface="ＭＳ Ｐゴシック" pitchFamily="34" charset="-128"/>
              </a:rPr>
              <a:t>Mentors reported planning was more involving (</a:t>
            </a:r>
            <a:r>
              <a:rPr lang="en-US" sz="2000" i="1" dirty="0" smtClean="0">
                <a:ea typeface="ＭＳ Ｐゴシック" pitchFamily="34" charset="-128"/>
              </a:rPr>
              <a:t>t</a:t>
            </a:r>
            <a:r>
              <a:rPr lang="en-US" sz="2000" dirty="0" smtClean="0">
                <a:ea typeface="ＭＳ Ｐゴシック" pitchFamily="34" charset="-128"/>
              </a:rPr>
              <a:t>(38) = -3.48, p &lt; .001), enjoyable (</a:t>
            </a:r>
            <a:r>
              <a:rPr lang="en-US" sz="2000" i="1" dirty="0" smtClean="0">
                <a:ea typeface="ＭＳ Ｐゴシック" pitchFamily="34" charset="-128"/>
              </a:rPr>
              <a:t>t</a:t>
            </a:r>
            <a:r>
              <a:rPr lang="en-US" sz="2000" dirty="0" smtClean="0">
                <a:ea typeface="ＭＳ Ｐゴシック" pitchFamily="34" charset="-128"/>
              </a:rPr>
              <a:t>(38) = -2.57, p &lt; .01), interesting (</a:t>
            </a:r>
            <a:r>
              <a:rPr lang="en-US" sz="2000" i="1" dirty="0" smtClean="0">
                <a:ea typeface="ＭＳ Ｐゴシック" pitchFamily="34" charset="-128"/>
              </a:rPr>
              <a:t>t</a:t>
            </a:r>
            <a:r>
              <a:rPr lang="en-US" sz="2000" dirty="0" smtClean="0">
                <a:ea typeface="ＭＳ Ｐゴシック" pitchFamily="34" charset="-128"/>
              </a:rPr>
              <a:t>(38) = -3.24, p &lt; .001), less boring (</a:t>
            </a:r>
            <a:r>
              <a:rPr lang="en-US" sz="2000" i="1" dirty="0" smtClean="0">
                <a:ea typeface="ＭＳ Ｐゴシック" pitchFamily="34" charset="-128"/>
              </a:rPr>
              <a:t>t</a:t>
            </a:r>
            <a:r>
              <a:rPr lang="en-US" sz="2000" dirty="0" smtClean="0">
                <a:ea typeface="ＭＳ Ｐゴシック" pitchFamily="34" charset="-128"/>
              </a:rPr>
              <a:t>(38) = -3.39, p &lt; .001), more likely to work well in their school (</a:t>
            </a:r>
            <a:r>
              <a:rPr lang="en-US" sz="2000" i="1" dirty="0" smtClean="0">
                <a:ea typeface="ＭＳ Ｐゴシック" pitchFamily="34" charset="-128"/>
              </a:rPr>
              <a:t>t</a:t>
            </a:r>
            <a:r>
              <a:rPr lang="en-US" sz="2000" dirty="0" smtClean="0">
                <a:ea typeface="ＭＳ Ｐゴシック" pitchFamily="34" charset="-128"/>
              </a:rPr>
              <a:t>(38) = -2.81, p &lt; .001), </a:t>
            </a:r>
            <a:r>
              <a:rPr lang="en-US" sz="2000" dirty="0">
                <a:ea typeface="ＭＳ Ｐゴシック" pitchFamily="34" charset="-128"/>
              </a:rPr>
              <a:t>different from the regular classes (</a:t>
            </a:r>
            <a:r>
              <a:rPr lang="en-US" sz="2000" i="1" dirty="0">
                <a:ea typeface="ＭＳ Ｐゴシック" pitchFamily="34" charset="-128"/>
              </a:rPr>
              <a:t>t</a:t>
            </a:r>
            <a:r>
              <a:rPr lang="en-US" sz="2000" dirty="0">
                <a:ea typeface="ＭＳ Ｐゴシック" pitchFamily="34" charset="-128"/>
              </a:rPr>
              <a:t>(38) = -1.91, p &lt; .05</a:t>
            </a:r>
            <a:r>
              <a:rPr lang="en-US" sz="2000" dirty="0" smtClean="0">
                <a:ea typeface="ＭＳ Ｐゴシック" pitchFamily="34" charset="-128"/>
              </a:rPr>
              <a:t>); </a:t>
            </a:r>
            <a:r>
              <a:rPr lang="en-US" sz="2000" dirty="0">
                <a:ea typeface="ＭＳ Ｐゴシック" pitchFamily="34" charset="-128"/>
              </a:rPr>
              <a:t>p</a:t>
            </a:r>
            <a:r>
              <a:rPr lang="en-US" sz="2000" dirty="0" smtClean="0">
                <a:ea typeface="ＭＳ Ｐゴシック" pitchFamily="34" charset="-128"/>
              </a:rPr>
              <a:t>erceived structure would facilitate curriculum adoption (</a:t>
            </a:r>
            <a:r>
              <a:rPr lang="en-US" sz="2000" i="1" dirty="0" smtClean="0">
                <a:ea typeface="ＭＳ Ｐゴシック" pitchFamily="34" charset="-128"/>
              </a:rPr>
              <a:t>t</a:t>
            </a:r>
            <a:r>
              <a:rPr lang="en-US" sz="2000" dirty="0" smtClean="0">
                <a:ea typeface="ＭＳ Ｐゴシック" pitchFamily="34" charset="-128"/>
              </a:rPr>
              <a:t>(37) = -1.75, p &lt; .05). </a:t>
            </a:r>
          </a:p>
          <a:p>
            <a:pPr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EB71643-59A5-4C34-8FE2-2FE6DBE00248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theme1.xml><?xml version="1.0" encoding="utf-8"?>
<a:theme xmlns:a="http://schemas.openxmlformats.org/drawingml/2006/main" name="SCILS Template (2)">
  <a:themeElements>
    <a:clrScheme name="SCILS 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ormata BQ Regular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ormata BQ Regular" pitchFamily="50" charset="0"/>
          </a:defRPr>
        </a:defPPr>
      </a:lstStyle>
    </a:lnDef>
  </a:objectDefaults>
  <a:extraClrSchemeLst>
    <a:extraClrScheme>
      <a:clrScheme name="SCILS 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LS 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LS 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LS 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LS 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LS 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LS 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LS 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LS 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LS 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LS 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LS 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13125</TotalTime>
  <Words>949</Words>
  <Application>Microsoft Office PowerPoint</Application>
  <PresentationFormat>Letter Paper (8.5x11 in)</PresentationFormat>
  <Paragraphs>147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Formata BQ Regular</vt:lpstr>
      <vt:lpstr>ＭＳ Ｐゴシック</vt:lpstr>
      <vt:lpstr>Arial</vt:lpstr>
      <vt:lpstr>Georgia</vt:lpstr>
      <vt:lpstr>FormataBQ-Regular</vt:lpstr>
      <vt:lpstr>Albertus Extra Bold</vt:lpstr>
      <vt:lpstr>SCILS Template (2)</vt:lpstr>
      <vt:lpstr>Developing A Brief Media Literacy Intervention Targeting Adolescent Alcohol Use: The Impact of Formative Research </vt:lpstr>
      <vt:lpstr>Introduction</vt:lpstr>
      <vt:lpstr>Media Literacy (ML) Interventions</vt:lpstr>
      <vt:lpstr>Critiques of ML Interventions </vt:lpstr>
      <vt:lpstr>Present Study: Curriculum </vt:lpstr>
      <vt:lpstr>Structure of Curriculum (+ examples, discussion)</vt:lpstr>
      <vt:lpstr>Curriculum Ad to Generate Discussion </vt:lpstr>
      <vt:lpstr>Phase 1 – Pilot of preliminary curriculum: Students </vt:lpstr>
      <vt:lpstr>Phase 2: Pilot of preliminary curriculum: Mentors </vt:lpstr>
      <vt:lpstr>Phase 2: Open-ended Feedback </vt:lpstr>
      <vt:lpstr>Phase 3: Mentor interviews </vt:lpstr>
      <vt:lpstr>Phase 4: Student interviews: Measurement </vt:lpstr>
      <vt:lpstr>Phase 5: Student and teacher focus groups: Curriculum </vt:lpstr>
      <vt:lpstr>Discussion</vt:lpstr>
      <vt:lpstr>Future Research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TLK</dc:creator>
  <cp:lastModifiedBy>Danielle</cp:lastModifiedBy>
  <cp:revision>382</cp:revision>
  <dcterms:created xsi:type="dcterms:W3CDTF">2010-11-07T18:06:06Z</dcterms:created>
  <dcterms:modified xsi:type="dcterms:W3CDTF">2012-05-13T05:25:22Z</dcterms:modified>
</cp:coreProperties>
</file>